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256" r:id="rId5"/>
  </p:sldIdLst>
  <p:sldSz cx="13716000" cy="40690800"/>
  <p:notesSz cx="6858000" cy="9144000"/>
  <p:defaultTextStyle>
    <a:defPPr marL="0" marR="0" indent="0" algn="l" defTabSz="914038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9140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396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1pPr>
    <a:lvl2pPr marL="0" marR="0" indent="457018" algn="ctr" defTabSz="9140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396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2pPr>
    <a:lvl3pPr marL="0" marR="0" indent="914038" algn="ctr" defTabSz="9140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396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3pPr>
    <a:lvl4pPr marL="0" marR="0" indent="1371056" algn="ctr" defTabSz="9140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396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4pPr>
    <a:lvl5pPr marL="0" marR="0" indent="1828076" algn="ctr" defTabSz="9140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396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5pPr>
    <a:lvl6pPr marL="0" marR="0" indent="2285094" algn="ctr" defTabSz="9140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396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6pPr>
    <a:lvl7pPr marL="0" marR="0" indent="2742112" algn="ctr" defTabSz="9140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396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7pPr>
    <a:lvl8pPr marL="0" marR="0" indent="3199132" algn="ctr" defTabSz="9140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396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8pPr>
    <a:lvl9pPr marL="0" marR="0" indent="3656150" algn="ctr" defTabSz="9140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396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9pPr>
  </p:defaultTextStyle>
  <p:extLst>
    <p:ext uri="{EFAFB233-063F-42B5-8137-9DF3F51BA10A}">
      <p15:sldGuideLst xmlns:p15="http://schemas.microsoft.com/office/powerpoint/2012/main">
        <p15:guide id="1" orient="horz" pos="7752" userDrawn="1">
          <p15:clr>
            <a:srgbClr val="A4A3A4"/>
          </p15:clr>
        </p15:guide>
        <p15:guide id="2" pos="5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C4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E7F3F4"/>
          </a:solidFill>
        </a:fill>
      </a:tcStyle>
    </a:wholeTbl>
    <a:band2H>
      <a:tcTxStyle/>
      <a:tcStyle>
        <a:tcBdr/>
        <a:fill>
          <a:solidFill>
            <a:srgbClr val="F3F9FA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CCCD9"/>
          </a:solidFill>
        </a:fill>
      </a:tcStyle>
    </a:wholeTbl>
    <a:band2H>
      <a:tcTxStyle/>
      <a:tcStyle>
        <a:tcBdr/>
        <a:fill>
          <a:solidFill>
            <a:srgbClr val="E7E7ED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19" autoAdjust="0"/>
    <p:restoredTop sz="94612" autoAdjust="0"/>
  </p:normalViewPr>
  <p:slideViewPr>
    <p:cSldViewPr snapToGrid="0">
      <p:cViewPr>
        <p:scale>
          <a:sx n="84" d="100"/>
          <a:sy n="84" d="100"/>
        </p:scale>
        <p:origin x="2552" y="-976"/>
      </p:cViewPr>
      <p:guideLst>
        <p:guide orient="horz" pos="7752"/>
        <p:guide pos="5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tiff>
</file>

<file path=ppt/media/image2.jpeg>
</file>

<file path=ppt/media/image3.tiff>
</file>

<file path=ppt/media/image4.tiff>
</file>

<file path=ppt/media/image5.jpe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2851150" y="685800"/>
            <a:ext cx="11557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018" latinLnBrk="0">
      <a:spcBef>
        <a:spcPts val="400"/>
      </a:spcBef>
      <a:defRPr sz="1200">
        <a:latin typeface="+mn-lt"/>
        <a:ea typeface="+mn-ea"/>
        <a:cs typeface="+mn-cs"/>
        <a:sym typeface="Avenir Next"/>
      </a:defRPr>
    </a:lvl1pPr>
    <a:lvl2pPr indent="228510" defTabSz="457018" latinLnBrk="0">
      <a:spcBef>
        <a:spcPts val="400"/>
      </a:spcBef>
      <a:defRPr sz="1200">
        <a:latin typeface="+mn-lt"/>
        <a:ea typeface="+mn-ea"/>
        <a:cs typeface="+mn-cs"/>
        <a:sym typeface="Avenir Next"/>
      </a:defRPr>
    </a:lvl2pPr>
    <a:lvl3pPr indent="457018" defTabSz="457018" latinLnBrk="0">
      <a:spcBef>
        <a:spcPts val="400"/>
      </a:spcBef>
      <a:defRPr sz="1200">
        <a:latin typeface="+mn-lt"/>
        <a:ea typeface="+mn-ea"/>
        <a:cs typeface="+mn-cs"/>
        <a:sym typeface="Avenir Next"/>
      </a:defRPr>
    </a:lvl3pPr>
    <a:lvl4pPr indent="685528" defTabSz="457018" latinLnBrk="0">
      <a:spcBef>
        <a:spcPts val="400"/>
      </a:spcBef>
      <a:defRPr sz="1200">
        <a:latin typeface="+mn-lt"/>
        <a:ea typeface="+mn-ea"/>
        <a:cs typeface="+mn-cs"/>
        <a:sym typeface="Avenir Next"/>
      </a:defRPr>
    </a:lvl4pPr>
    <a:lvl5pPr indent="914038" defTabSz="457018" latinLnBrk="0">
      <a:spcBef>
        <a:spcPts val="400"/>
      </a:spcBef>
      <a:defRPr sz="1200">
        <a:latin typeface="+mn-lt"/>
        <a:ea typeface="+mn-ea"/>
        <a:cs typeface="+mn-cs"/>
        <a:sym typeface="Avenir Next"/>
      </a:defRPr>
    </a:lvl5pPr>
    <a:lvl6pPr indent="1142547" defTabSz="457018" latinLnBrk="0">
      <a:spcBef>
        <a:spcPts val="400"/>
      </a:spcBef>
      <a:defRPr sz="1200">
        <a:latin typeface="+mn-lt"/>
        <a:ea typeface="+mn-ea"/>
        <a:cs typeface="+mn-cs"/>
        <a:sym typeface="Avenir Next"/>
      </a:defRPr>
    </a:lvl6pPr>
    <a:lvl7pPr indent="1371056" defTabSz="457018" latinLnBrk="0">
      <a:spcBef>
        <a:spcPts val="400"/>
      </a:spcBef>
      <a:defRPr sz="1200">
        <a:latin typeface="+mn-lt"/>
        <a:ea typeface="+mn-ea"/>
        <a:cs typeface="+mn-cs"/>
        <a:sym typeface="Avenir Next"/>
      </a:defRPr>
    </a:lvl7pPr>
    <a:lvl8pPr indent="1599566" defTabSz="457018" latinLnBrk="0">
      <a:spcBef>
        <a:spcPts val="400"/>
      </a:spcBef>
      <a:defRPr sz="1200">
        <a:latin typeface="+mn-lt"/>
        <a:ea typeface="+mn-ea"/>
        <a:cs typeface="+mn-cs"/>
        <a:sym typeface="Avenir Next"/>
      </a:defRPr>
    </a:lvl8pPr>
    <a:lvl9pPr indent="1828076" defTabSz="457018" latinLnBrk="0">
      <a:spcBef>
        <a:spcPts val="400"/>
      </a:spcBef>
      <a:defRPr sz="1200">
        <a:latin typeface="+mn-lt"/>
        <a:ea typeface="+mn-ea"/>
        <a:cs typeface="+mn-cs"/>
        <a:sym typeface="Avenir Next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/>
          </p:nvPr>
        </p:nvSpPr>
        <p:spPr>
          <a:xfrm>
            <a:off x="2851150" y="685800"/>
            <a:ext cx="11557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</a:lvl1pPr>
          </a:lstStyle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hf sldNum="0" hdr="0" dt="0"/>
  <p:txStyles>
    <p:titleStyle>
      <a:lvl1pPr marL="0" marR="0" indent="0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1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0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1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0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1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0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1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0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1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457260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1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914522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1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1371782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1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1829043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1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titleStyle>
    <p:bodyStyle>
      <a:lvl1pPr marL="342946" marR="0" indent="-342946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342946" marR="0" indent="114315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342946" marR="0" indent="571575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342946" marR="0" indent="1028837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342946" marR="0" indent="1486097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342946" marR="0" indent="114315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342946" marR="0" indent="571575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342946" marR="0" indent="1028837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342946" marR="0" indent="1486097" algn="l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bodyStyle>
    <p:otherStyle>
      <a:lvl1pPr marL="0" marR="0" indent="0" algn="r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457260" algn="r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914522" algn="r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1371782" algn="r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1829043" algn="r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2286304" algn="r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2743565" algn="r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3200825" algn="r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3658087" algn="r" defTabSz="9145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jpeg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03CB3A24-F124-254B-B9FD-6C44B5989571}"/>
              </a:ext>
            </a:extLst>
          </p:cNvPr>
          <p:cNvSpPr/>
          <p:nvPr/>
        </p:nvSpPr>
        <p:spPr>
          <a:xfrm>
            <a:off x="0" y="-1"/>
            <a:ext cx="13716000" cy="3016592"/>
          </a:xfrm>
          <a:prstGeom prst="rect">
            <a:avLst/>
          </a:prstGeom>
          <a:solidFill>
            <a:srgbClr val="004591"/>
          </a:solidFill>
          <a:ln w="25400" cap="flat">
            <a:solidFill>
              <a:srgbClr val="00459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20" tIns="45719" rIns="45719" bIns="45719" numCol="1" spcCol="38100" rtlCol="0" anchor="t">
            <a:noAutofit/>
          </a:bodyPr>
          <a:lstStyle/>
          <a:p>
            <a:pPr defTabSz="914400"/>
            <a:endParaRPr lang="en-US" sz="8400" dirty="0"/>
          </a:p>
        </p:txBody>
      </p:sp>
      <p:sp>
        <p:nvSpPr>
          <p:cNvPr id="41" name="Text Box 2">
            <a:extLst>
              <a:ext uri="{FF2B5EF4-FFF2-40B4-BE49-F238E27FC236}">
                <a16:creationId xmlns:a16="http://schemas.microsoft.com/office/drawing/2014/main" id="{F7370F3F-71CF-484D-BEFC-313B99856E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502" y="478818"/>
            <a:ext cx="12953502" cy="1036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66168" rIns="90000" bIns="45000" anchor="ctr" anchorCtr="0">
            <a:sp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en-US" altLang="en-US" sz="3200" b="1" dirty="0">
                <a:solidFill>
                  <a:schemeClr val="bg1"/>
                </a:solidFill>
                <a:latin typeface="+mj-lt"/>
              </a:rPr>
              <a:t>Prenatal PM</a:t>
            </a:r>
            <a:r>
              <a:rPr lang="en-US" altLang="en-US" sz="3200" b="1" baseline="-25000" dirty="0">
                <a:solidFill>
                  <a:schemeClr val="bg1"/>
                </a:solidFill>
                <a:latin typeface="+mj-lt"/>
              </a:rPr>
              <a:t>2.5</a:t>
            </a:r>
            <a:r>
              <a:rPr lang="en-US" altLang="en-US" sz="3200" b="1" dirty="0">
                <a:solidFill>
                  <a:schemeClr val="bg1"/>
                </a:solidFill>
                <a:latin typeface="+mj-lt"/>
              </a:rPr>
              <a:t> and subcortical volumes in children with neurodevelopmental disorders </a:t>
            </a:r>
          </a:p>
        </p:txBody>
      </p:sp>
      <p:sp>
        <p:nvSpPr>
          <p:cNvPr id="43" name="Text Box 3">
            <a:extLst>
              <a:ext uri="{FF2B5EF4-FFF2-40B4-BE49-F238E27FC236}">
                <a16:creationId xmlns:a16="http://schemas.microsoft.com/office/drawing/2014/main" id="{D5E2D47A-348D-7F4B-A5DA-D135295B2B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422" y="1731165"/>
            <a:ext cx="12807048" cy="567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59112" rIns="90000" bIns="45000">
            <a:sp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l"/>
            <a:r>
              <a:rPr lang="en-US" altLang="en-US" sz="1600" dirty="0">
                <a:solidFill>
                  <a:schemeClr val="bg1"/>
                </a:solidFill>
                <a:latin typeface="+mn-lt"/>
              </a:rPr>
              <a:t>Elza Rechtman</a:t>
            </a:r>
            <a:r>
              <a:rPr lang="en-US" altLang="en-US" sz="1600" baseline="30000" dirty="0">
                <a:solidFill>
                  <a:schemeClr val="bg1"/>
                </a:solidFill>
                <a:latin typeface="+mn-lt"/>
              </a:rPr>
              <a:t>1</a:t>
            </a:r>
            <a:r>
              <a:rPr lang="en-US" altLang="en-US" sz="1600" dirty="0">
                <a:solidFill>
                  <a:schemeClr val="bg1"/>
                </a:solidFill>
                <a:latin typeface="+mn-lt"/>
              </a:rPr>
              <a:t>, Lindsay M. Alexander</a:t>
            </a:r>
            <a:r>
              <a:rPr lang="en-US" altLang="en-US" sz="1600" baseline="30000" dirty="0">
                <a:solidFill>
                  <a:schemeClr val="bg1"/>
                </a:solidFill>
                <a:latin typeface="+mn-lt"/>
              </a:rPr>
              <a:t>2</a:t>
            </a:r>
            <a:r>
              <a:rPr lang="en-US" altLang="en-US" sz="1600" dirty="0">
                <a:solidFill>
                  <a:schemeClr val="bg1"/>
                </a:solidFill>
                <a:latin typeface="+mn-lt"/>
              </a:rPr>
              <a:t>, Esmeralda Navarro</a:t>
            </a:r>
            <a:r>
              <a:rPr lang="en-US" altLang="en-US" sz="1600" baseline="30000" dirty="0">
                <a:solidFill>
                  <a:schemeClr val="bg1"/>
                </a:solidFill>
                <a:latin typeface="+mn-lt"/>
              </a:rPr>
              <a:t>1</a:t>
            </a:r>
            <a:r>
              <a:rPr lang="en-US" altLang="en-US" sz="1600" dirty="0">
                <a:solidFill>
                  <a:schemeClr val="bg1"/>
                </a:solidFill>
                <a:latin typeface="+mn-lt"/>
              </a:rPr>
              <a:t>, Demetrios M. Papazaharias</a:t>
            </a:r>
            <a:r>
              <a:rPr lang="en-US" altLang="en-US" sz="1600" baseline="30000" dirty="0">
                <a:solidFill>
                  <a:schemeClr val="bg1"/>
                </a:solidFill>
                <a:latin typeface="+mn-lt"/>
              </a:rPr>
              <a:t>1</a:t>
            </a:r>
            <a:r>
              <a:rPr lang="en-US" altLang="en-US" sz="1600" dirty="0">
                <a:solidFill>
                  <a:schemeClr val="bg1"/>
                </a:solidFill>
                <a:latin typeface="+mn-lt"/>
              </a:rPr>
              <a:t>, Allan Just</a:t>
            </a:r>
            <a:r>
              <a:rPr lang="en-US" altLang="en-US" sz="1600" baseline="30000" dirty="0">
                <a:solidFill>
                  <a:schemeClr val="bg1"/>
                </a:solidFill>
                <a:latin typeface="+mn-lt"/>
              </a:rPr>
              <a:t>1</a:t>
            </a:r>
            <a:r>
              <a:rPr lang="en-US" altLang="en-US" sz="1600" dirty="0">
                <a:solidFill>
                  <a:schemeClr val="bg1"/>
                </a:solidFill>
                <a:latin typeface="+mn-lt"/>
              </a:rPr>
              <a:t>, Robert Wright</a:t>
            </a:r>
            <a:r>
              <a:rPr lang="en-US" altLang="en-US" sz="1600" baseline="30000" dirty="0">
                <a:solidFill>
                  <a:schemeClr val="bg1"/>
                </a:solidFill>
                <a:latin typeface="+mn-lt"/>
              </a:rPr>
              <a:t>1</a:t>
            </a:r>
            <a:r>
              <a:rPr lang="en-US" altLang="en-US" sz="1600" dirty="0">
                <a:solidFill>
                  <a:schemeClr val="bg1"/>
                </a:solidFill>
                <a:latin typeface="+mn-lt"/>
              </a:rPr>
              <a:t>, Michael P. Milham</a:t>
            </a:r>
            <a:r>
              <a:rPr lang="en-US" altLang="en-US" sz="1600" baseline="30000" dirty="0">
                <a:solidFill>
                  <a:schemeClr val="bg1"/>
                </a:solidFill>
                <a:latin typeface="+mn-lt"/>
              </a:rPr>
              <a:t>2</a:t>
            </a:r>
            <a:r>
              <a:rPr lang="en-US" altLang="en-US" sz="1600" dirty="0">
                <a:solidFill>
                  <a:schemeClr val="bg1"/>
                </a:solidFill>
                <a:latin typeface="+mn-lt"/>
              </a:rPr>
              <a:t>, Chris Gennings</a:t>
            </a:r>
            <a:r>
              <a:rPr lang="en-US" altLang="en-US" sz="1600" baseline="30000" dirty="0">
                <a:solidFill>
                  <a:schemeClr val="bg1"/>
                </a:solidFill>
                <a:latin typeface="+mn-lt"/>
              </a:rPr>
              <a:t>1</a:t>
            </a:r>
            <a:r>
              <a:rPr lang="en-US" altLang="en-US" sz="1600" dirty="0">
                <a:solidFill>
                  <a:schemeClr val="bg1"/>
                </a:solidFill>
                <a:latin typeface="+mn-lt"/>
              </a:rPr>
              <a:t>, Megan K. Horton</a:t>
            </a:r>
            <a:r>
              <a:rPr lang="en-US" altLang="en-US" sz="1600" baseline="30000" dirty="0">
                <a:solidFill>
                  <a:schemeClr val="bg1"/>
                </a:solidFill>
                <a:latin typeface="+mn-lt"/>
              </a:rPr>
              <a:t>1 </a:t>
            </a:r>
            <a:endParaRPr lang="en-US" sz="1600" kern="1400" baseline="30000" dirty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9DCE87-4BAA-3B48-9FFB-695875284514}"/>
              </a:ext>
            </a:extLst>
          </p:cNvPr>
          <p:cNvGrpSpPr/>
          <p:nvPr/>
        </p:nvGrpSpPr>
        <p:grpSpPr>
          <a:xfrm>
            <a:off x="356452" y="4747384"/>
            <a:ext cx="12970457" cy="6257358"/>
            <a:chOff x="242370" y="3182600"/>
            <a:chExt cx="6494437" cy="4552859"/>
          </a:xfrm>
        </p:grpSpPr>
        <p:sp>
          <p:nvSpPr>
            <p:cNvPr id="47" name="AutoShape 7">
              <a:extLst>
                <a:ext uri="{FF2B5EF4-FFF2-40B4-BE49-F238E27FC236}">
                  <a16:creationId xmlns:a16="http://schemas.microsoft.com/office/drawing/2014/main" id="{6DD12824-11C7-494C-8DE5-5079C4FD67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2370" y="3182600"/>
              <a:ext cx="6494437" cy="675861"/>
            </a:xfrm>
            <a:prstGeom prst="roundRect">
              <a:avLst>
                <a:gd name="adj" fmla="val 875"/>
              </a:avLst>
            </a:prstGeom>
            <a:solidFill>
              <a:srgbClr val="004591"/>
            </a:solidFill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54702" rIns="90000" bIns="45000" anchor="ctr"/>
            <a:lstStyle>
              <a:lvl1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1pPr>
              <a:lvl2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2pPr>
              <a:lvl3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3pPr>
              <a:lvl4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4pPr>
              <a:lvl5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5pPr>
              <a:lvl6pPr marL="25146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6pPr>
              <a:lvl7pPr marL="29718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7pPr>
              <a:lvl8pPr marL="34290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8pPr>
              <a:lvl9pPr marL="38862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9pPr>
            </a:lstStyle>
            <a:p>
              <a:pPr algn="ctr" eaLnBrk="1"/>
              <a:r>
                <a:rPr lang="en-US" altLang="en-US" sz="2600" b="1" dirty="0">
                  <a:solidFill>
                    <a:srgbClr val="FFFFFF"/>
                  </a:solidFill>
                  <a:latin typeface="+mj-lt"/>
                </a:rPr>
                <a:t>Background</a:t>
              </a:r>
              <a:endParaRPr lang="en-US" altLang="en-US" sz="2600" dirty="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48" name="AutoShape 8">
              <a:extLst>
                <a:ext uri="{FF2B5EF4-FFF2-40B4-BE49-F238E27FC236}">
                  <a16:creationId xmlns:a16="http://schemas.microsoft.com/office/drawing/2014/main" id="{7D07AA64-3A56-C84A-B4E6-5A4BE3FFF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2370" y="3858461"/>
              <a:ext cx="6494437" cy="3876998"/>
            </a:xfrm>
            <a:prstGeom prst="roundRect">
              <a:avLst>
                <a:gd name="adj" fmla="val 74"/>
              </a:avLst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tr-TR" sz="1800" dirty="0"/>
            </a:p>
          </p:txBody>
        </p:sp>
      </p:grpSp>
      <p:grpSp>
        <p:nvGrpSpPr>
          <p:cNvPr id="50" name="Group 10">
            <a:extLst>
              <a:ext uri="{FF2B5EF4-FFF2-40B4-BE49-F238E27FC236}">
                <a16:creationId xmlns:a16="http://schemas.microsoft.com/office/drawing/2014/main" id="{D8E54028-0006-0E40-978B-1DEC15A6C702}"/>
              </a:ext>
            </a:extLst>
          </p:cNvPr>
          <p:cNvGrpSpPr>
            <a:grpSpLocks/>
          </p:cNvGrpSpPr>
          <p:nvPr/>
        </p:nvGrpSpPr>
        <p:grpSpPr bwMode="auto">
          <a:xfrm>
            <a:off x="361502" y="11335257"/>
            <a:ext cx="12981728" cy="9231855"/>
            <a:chOff x="225" y="2618"/>
            <a:chExt cx="2076" cy="3049"/>
          </a:xfrm>
        </p:grpSpPr>
        <p:sp>
          <p:nvSpPr>
            <p:cNvPr id="51" name="AutoShape 12">
              <a:extLst>
                <a:ext uri="{FF2B5EF4-FFF2-40B4-BE49-F238E27FC236}">
                  <a16:creationId xmlns:a16="http://schemas.microsoft.com/office/drawing/2014/main" id="{5C6FFCB4-CA90-E849-84A9-7F9955779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" y="2919"/>
              <a:ext cx="2073" cy="2748"/>
            </a:xfrm>
            <a:prstGeom prst="roundRect">
              <a:avLst>
                <a:gd name="adj" fmla="val 46"/>
              </a:avLst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tr-TR" sz="1800"/>
            </a:p>
          </p:txBody>
        </p:sp>
        <p:sp>
          <p:nvSpPr>
            <p:cNvPr id="52" name="AutoShape 11">
              <a:extLst>
                <a:ext uri="{FF2B5EF4-FFF2-40B4-BE49-F238E27FC236}">
                  <a16:creationId xmlns:a16="http://schemas.microsoft.com/office/drawing/2014/main" id="{9A8ACD7C-1746-334A-89E1-8938B39759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" y="2618"/>
              <a:ext cx="2074" cy="300"/>
            </a:xfrm>
            <a:prstGeom prst="roundRect">
              <a:avLst>
                <a:gd name="adj" fmla="val 875"/>
              </a:avLst>
            </a:prstGeom>
            <a:solidFill>
              <a:srgbClr val="004591"/>
            </a:solidFill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54702" rIns="90000" bIns="45000" anchor="ctr"/>
            <a:lstStyle>
              <a:lvl1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1pPr>
              <a:lvl2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2pPr>
              <a:lvl3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3pPr>
              <a:lvl4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4pPr>
              <a:lvl5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5pPr>
              <a:lvl6pPr marL="25146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6pPr>
              <a:lvl7pPr marL="29718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7pPr>
              <a:lvl8pPr marL="34290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8pPr>
              <a:lvl9pPr marL="38862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9pPr>
            </a:lstStyle>
            <a:p>
              <a:pPr algn="ctr" eaLnBrk="1"/>
              <a:r>
                <a:rPr lang="en-US" altLang="en-US" sz="2600" b="1" dirty="0">
                  <a:solidFill>
                    <a:srgbClr val="FFFFFF"/>
                  </a:solidFill>
                  <a:latin typeface="+mj-lt"/>
                </a:rPr>
                <a:t>Materials and Methods</a:t>
              </a:r>
            </a:p>
          </p:txBody>
        </p:sp>
      </p:grpSp>
      <p:grpSp>
        <p:nvGrpSpPr>
          <p:cNvPr id="54" name="Group 14">
            <a:extLst>
              <a:ext uri="{FF2B5EF4-FFF2-40B4-BE49-F238E27FC236}">
                <a16:creationId xmlns:a16="http://schemas.microsoft.com/office/drawing/2014/main" id="{068D1686-7F75-0C4F-BF10-B9B2B7A07AD0}"/>
              </a:ext>
            </a:extLst>
          </p:cNvPr>
          <p:cNvGrpSpPr>
            <a:grpSpLocks/>
          </p:cNvGrpSpPr>
          <p:nvPr/>
        </p:nvGrpSpPr>
        <p:grpSpPr bwMode="auto">
          <a:xfrm>
            <a:off x="352037" y="20874494"/>
            <a:ext cx="12962967" cy="16603764"/>
            <a:chOff x="2473" y="931"/>
            <a:chExt cx="2073" cy="3433"/>
          </a:xfrm>
        </p:grpSpPr>
        <p:sp>
          <p:nvSpPr>
            <p:cNvPr id="55" name="AutoShape 16">
              <a:extLst>
                <a:ext uri="{FF2B5EF4-FFF2-40B4-BE49-F238E27FC236}">
                  <a16:creationId xmlns:a16="http://schemas.microsoft.com/office/drawing/2014/main" id="{171F5C7A-0091-174F-9FAD-FCAA7AFA5E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3" y="1070"/>
              <a:ext cx="2073" cy="3294"/>
            </a:xfrm>
            <a:prstGeom prst="roundRect">
              <a:avLst>
                <a:gd name="adj" fmla="val 46"/>
              </a:avLst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tr-TR" sz="1800"/>
            </a:p>
          </p:txBody>
        </p:sp>
        <p:sp>
          <p:nvSpPr>
            <p:cNvPr id="57" name="AutoShape 15">
              <a:extLst>
                <a:ext uri="{FF2B5EF4-FFF2-40B4-BE49-F238E27FC236}">
                  <a16:creationId xmlns:a16="http://schemas.microsoft.com/office/drawing/2014/main" id="{C03962CE-4503-994E-BC17-4C39A4F206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3" y="931"/>
              <a:ext cx="2073" cy="201"/>
            </a:xfrm>
            <a:prstGeom prst="roundRect">
              <a:avLst>
                <a:gd name="adj" fmla="val 875"/>
              </a:avLst>
            </a:prstGeom>
            <a:solidFill>
              <a:srgbClr val="004591"/>
            </a:solidFill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54702" rIns="90000" bIns="45000" anchor="ctr"/>
            <a:lstStyle>
              <a:lvl1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1pPr>
              <a:lvl2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2pPr>
              <a:lvl3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3pPr>
              <a:lvl4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4pPr>
              <a:lvl5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5pPr>
              <a:lvl6pPr marL="25146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6pPr>
              <a:lvl7pPr marL="29718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7pPr>
              <a:lvl8pPr marL="34290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8pPr>
              <a:lvl9pPr marL="38862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9pPr>
            </a:lstStyle>
            <a:p>
              <a:pPr algn="ctr" eaLnBrk="1"/>
              <a:r>
                <a:rPr lang="en-US" altLang="en-US" sz="2600" b="1" dirty="0">
                  <a:solidFill>
                    <a:srgbClr val="FFFFFF"/>
                  </a:solidFill>
                  <a:latin typeface="+mj-lt"/>
                </a:rPr>
                <a:t>Results</a:t>
              </a:r>
            </a:p>
          </p:txBody>
        </p:sp>
      </p:grpSp>
      <p:grpSp>
        <p:nvGrpSpPr>
          <p:cNvPr id="58" name="Group 18">
            <a:extLst>
              <a:ext uri="{FF2B5EF4-FFF2-40B4-BE49-F238E27FC236}">
                <a16:creationId xmlns:a16="http://schemas.microsoft.com/office/drawing/2014/main" id="{16E1B72F-C2AB-8446-9F48-11AEA34FDEA8}"/>
              </a:ext>
            </a:extLst>
          </p:cNvPr>
          <p:cNvGrpSpPr>
            <a:grpSpLocks/>
          </p:cNvGrpSpPr>
          <p:nvPr/>
        </p:nvGrpSpPr>
        <p:grpSpPr bwMode="auto">
          <a:xfrm>
            <a:off x="363202" y="37695914"/>
            <a:ext cx="12962967" cy="2514879"/>
            <a:chOff x="2463" y="4054"/>
            <a:chExt cx="2073" cy="963"/>
          </a:xfrm>
        </p:grpSpPr>
        <p:sp>
          <p:nvSpPr>
            <p:cNvPr id="60" name="AutoShape 20">
              <a:extLst>
                <a:ext uri="{FF2B5EF4-FFF2-40B4-BE49-F238E27FC236}">
                  <a16:creationId xmlns:a16="http://schemas.microsoft.com/office/drawing/2014/main" id="{4C8FC94F-281B-3F40-B069-AF96E5FF2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3" y="4169"/>
              <a:ext cx="2073" cy="848"/>
            </a:xfrm>
            <a:prstGeom prst="roundRect">
              <a:avLst>
                <a:gd name="adj" fmla="val 46"/>
              </a:avLst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tr-TR" sz="1800"/>
            </a:p>
          </p:txBody>
        </p:sp>
        <p:sp>
          <p:nvSpPr>
            <p:cNvPr id="59" name="AutoShape 19">
              <a:extLst>
                <a:ext uri="{FF2B5EF4-FFF2-40B4-BE49-F238E27FC236}">
                  <a16:creationId xmlns:a16="http://schemas.microsoft.com/office/drawing/2014/main" id="{8208462E-B93D-A64A-B15F-C30FA7BDA7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3" y="4054"/>
              <a:ext cx="2073" cy="245"/>
            </a:xfrm>
            <a:prstGeom prst="roundRect">
              <a:avLst>
                <a:gd name="adj" fmla="val 875"/>
              </a:avLst>
            </a:prstGeom>
            <a:solidFill>
              <a:srgbClr val="004591"/>
            </a:solidFill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54702" rIns="90000" bIns="45000" anchor="ctr"/>
            <a:lstStyle>
              <a:lvl1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1pPr>
              <a:lvl2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2pPr>
              <a:lvl3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3pPr>
              <a:lvl4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4pPr>
              <a:lvl5pPr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5pPr>
              <a:lvl6pPr marL="25146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6pPr>
              <a:lvl7pPr marL="29718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7pPr>
              <a:lvl8pPr marL="34290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8pPr>
              <a:lvl9pPr marL="3886200" indent="-228600" defTabSz="45720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9pPr>
            </a:lstStyle>
            <a:p>
              <a:pPr algn="ctr" eaLnBrk="1"/>
              <a:r>
                <a:rPr lang="en-US" altLang="en-US" sz="2600" b="1" dirty="0">
                  <a:solidFill>
                    <a:srgbClr val="FFFFFF"/>
                  </a:solidFill>
                  <a:latin typeface="+mj-lt"/>
                </a:rPr>
                <a:t>Conclusions</a:t>
              </a:r>
            </a:p>
          </p:txBody>
        </p:sp>
      </p:grpSp>
      <p:sp>
        <p:nvSpPr>
          <p:cNvPr id="66" name="Text Box 9">
            <a:extLst>
              <a:ext uri="{FF2B5EF4-FFF2-40B4-BE49-F238E27FC236}">
                <a16:creationId xmlns:a16="http://schemas.microsoft.com/office/drawing/2014/main" id="{8605759E-C8A0-8942-AB7E-5DECE0C47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038" y="5717330"/>
            <a:ext cx="12972432" cy="2857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52938" rIns="90000" bIns="45000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+mn-lt"/>
                <a:ea typeface="+mn-ea"/>
              </a:rPr>
              <a:t>With the growing climate crisis, particulate matter (PM) air pollution is expected to increasingly impact human health with effects magnified in vulnerable populations including pregnant women and young children.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+mn-lt"/>
                <a:ea typeface="+mn-ea"/>
              </a:rPr>
              <a:t>Air pollution (particulate matter &lt; 2.5 um; PM2.5) exposure increases risk for autism spectrum disorder (ASD) and attention deficit hyperactivity disorder (ADHD), yet the neural mechanisms underlying these associations are largely unknown.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+mn-lt"/>
                <a:ea typeface="+mn-ea"/>
              </a:rPr>
              <a:t> To understand links between prenatal PM2.5 exposure and structural brain changes, we take a transdiagnostic approach in a cohort enriched with ASD and ADHD subjects. 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  <p:sp>
        <p:nvSpPr>
          <p:cNvPr id="67" name="Text Box 9">
            <a:extLst>
              <a:ext uri="{FF2B5EF4-FFF2-40B4-BE49-F238E27FC236}">
                <a16:creationId xmlns:a16="http://schemas.microsoft.com/office/drawing/2014/main" id="{4D6C8444-92BC-2E42-AA18-B39C5FC70D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422" y="12654589"/>
            <a:ext cx="5675880" cy="20186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52938" rIns="90000" bIns="45000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rgbClr val="000000"/>
                </a:solidFill>
                <a:latin typeface="+mn-lt"/>
                <a:ea typeface="+mn-ea"/>
              </a:rPr>
              <a:t>Participants: </a:t>
            </a:r>
            <a:r>
              <a:rPr lang="en-US" altLang="en-US" sz="2400" dirty="0">
                <a:solidFill>
                  <a:srgbClr val="000000"/>
                </a:solidFill>
                <a:latin typeface="+mn-lt"/>
                <a:ea typeface="+mn-ea"/>
              </a:rPr>
              <a:t>238 children enrolled in the Healthy Brain Network (HBN); behavioral and magnetic resonance imaging (MRI) phenotyping biobank. </a:t>
            </a:r>
          </a:p>
        </p:txBody>
      </p:sp>
      <p:sp>
        <p:nvSpPr>
          <p:cNvPr id="71" name="Text Box 9">
            <a:extLst>
              <a:ext uri="{FF2B5EF4-FFF2-40B4-BE49-F238E27FC236}">
                <a16:creationId xmlns:a16="http://schemas.microsoft.com/office/drawing/2014/main" id="{1028E9E8-C759-8945-834C-BDAC550F28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008" y="38417011"/>
            <a:ext cx="12973319" cy="17949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52938" rIns="90000" bIns="45000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rgbClr val="000000"/>
                </a:solidFill>
                <a:latin typeface="+mn-lt"/>
                <a:ea typeface="+mn-ea"/>
              </a:rPr>
              <a:t>Prenatal exposure to PM</a:t>
            </a:r>
            <a:r>
              <a:rPr lang="en-US" altLang="en-US" sz="2000" baseline="-25000" dirty="0">
                <a:solidFill>
                  <a:srgbClr val="000000"/>
                </a:solidFill>
                <a:latin typeface="+mn-lt"/>
                <a:ea typeface="+mn-ea"/>
              </a:rPr>
              <a:t>2.5</a:t>
            </a:r>
            <a:r>
              <a:rPr lang="en-US" altLang="en-US" sz="2000" dirty="0">
                <a:solidFill>
                  <a:srgbClr val="000000"/>
                </a:solidFill>
                <a:latin typeface="+mn-lt"/>
                <a:ea typeface="+mn-ea"/>
              </a:rPr>
              <a:t> is associated with changes in subcortical volumes in a pediatric population enriched with ASD and/or ADHD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rgbClr val="000000"/>
                </a:solidFill>
                <a:latin typeface="+mn-lt"/>
                <a:ea typeface="+mn-ea"/>
              </a:rPr>
              <a:t>This association is driven mainly by volumetric changes in the thalamus and pallidum, regions that play key roles in ASD and ADHD.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rgbClr val="000000"/>
                </a:solidFill>
                <a:latin typeface="+mn-lt"/>
                <a:ea typeface="+mn-ea"/>
              </a:rPr>
              <a:t>These preliminary results should be replicated in a larger cohort and expand to associations with cognition and behavior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243980C-3B6B-E340-9618-663BB95ADE0F}"/>
              </a:ext>
            </a:extLst>
          </p:cNvPr>
          <p:cNvSpPr/>
          <p:nvPr/>
        </p:nvSpPr>
        <p:spPr>
          <a:xfrm>
            <a:off x="389471" y="3166348"/>
            <a:ext cx="12937058" cy="1532332"/>
          </a:xfrm>
          <a:prstGeom prst="roundRect">
            <a:avLst/>
          </a:prstGeom>
          <a:solidFill>
            <a:schemeClr val="accent1">
              <a:alpha val="51373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914400"/>
            <a:endParaRPr lang="en-US" sz="8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648A5-107D-484B-8BF2-C6B35A55968C}"/>
              </a:ext>
            </a:extLst>
          </p:cNvPr>
          <p:cNvSpPr txBox="1"/>
          <p:nvPr/>
        </p:nvSpPr>
        <p:spPr>
          <a:xfrm>
            <a:off x="608016" y="3435585"/>
            <a:ext cx="12467330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914400"/>
            <a:r>
              <a:rPr lang="en-US" sz="2400" b="1" dirty="0">
                <a:latin typeface="+mj-lt"/>
                <a:cs typeface="Arial" panose="020B0604020202020204" pitchFamily="34" charset="0"/>
              </a:rPr>
              <a:t>Key findings: </a:t>
            </a:r>
            <a:r>
              <a:rPr lang="en-US" sz="2400" dirty="0">
                <a:latin typeface="+mj-lt"/>
                <a:cs typeface="Arial" panose="020B0604020202020204" pitchFamily="34" charset="0"/>
              </a:rPr>
              <a:t>Prenatal exposure to PM</a:t>
            </a:r>
            <a:r>
              <a:rPr lang="en-US" sz="2400" baseline="-25000" dirty="0">
                <a:latin typeface="+mj-lt"/>
                <a:cs typeface="Arial" panose="020B0604020202020204" pitchFamily="34" charset="0"/>
              </a:rPr>
              <a:t>2.5</a:t>
            </a:r>
            <a:r>
              <a:rPr lang="en-US" sz="24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sz="2400" dirty="0">
                <a:cs typeface="Arial" panose="020B0604020202020204" pitchFamily="34" charset="0"/>
              </a:rPr>
              <a:t>may be</a:t>
            </a:r>
            <a:r>
              <a:rPr lang="en-US" sz="2400" dirty="0">
                <a:latin typeface="+mj-lt"/>
                <a:cs typeface="Arial" panose="020B0604020202020204" pitchFamily="34" charset="0"/>
              </a:rPr>
              <a:t> associated with increased subcortical volumes in children later diagnosed with neurodevelopmental disorders (5-15 years)</a:t>
            </a:r>
          </a:p>
        </p:txBody>
      </p:sp>
      <p:sp>
        <p:nvSpPr>
          <p:cNvPr id="34" name="Text Box 3">
            <a:extLst>
              <a:ext uri="{FF2B5EF4-FFF2-40B4-BE49-F238E27FC236}">
                <a16:creationId xmlns:a16="http://schemas.microsoft.com/office/drawing/2014/main" id="{5FAED884-7C6D-7E49-B0B0-27932C1BC6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422" y="2409490"/>
            <a:ext cx="12937060" cy="623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59112" rIns="90000" bIns="45000">
            <a:sp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l"/>
            <a:r>
              <a:rPr lang="en-US" altLang="en-US" sz="1200" dirty="0">
                <a:solidFill>
                  <a:schemeClr val="bg1"/>
                </a:solidFill>
                <a:latin typeface="+mn-lt"/>
              </a:rPr>
              <a:t>Author Affiliations</a:t>
            </a:r>
            <a:r>
              <a:rPr lang="en-US" altLang="en-US" sz="1200" b="1" dirty="0">
                <a:solidFill>
                  <a:schemeClr val="bg1"/>
                </a:solidFill>
                <a:latin typeface="+mn-lt"/>
              </a:rPr>
              <a:t>: </a:t>
            </a:r>
            <a:r>
              <a:rPr lang="en-US" altLang="en-US" sz="1200" dirty="0">
                <a:solidFill>
                  <a:schemeClr val="bg1"/>
                </a:solidFill>
                <a:latin typeface="+mn-lt"/>
              </a:rPr>
              <a:t>1 - Department of Environmental Medicine and Public Health, Icahn School of Medicine at Mount Sinai, New York, NY, USA, 2 - Healthy Brain Network, Child Mind Institute, New York, NY, USA </a:t>
            </a:r>
          </a:p>
          <a:p>
            <a:pPr algn="l"/>
            <a:endParaRPr lang="en-US" sz="1200" b="1" kern="1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335311-3D3A-F245-A9AC-25C0A1925A85}"/>
              </a:ext>
            </a:extLst>
          </p:cNvPr>
          <p:cNvSpPr/>
          <p:nvPr/>
        </p:nvSpPr>
        <p:spPr>
          <a:xfrm>
            <a:off x="517421" y="14723788"/>
            <a:ext cx="1271515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 b="1" dirty="0"/>
              <a:t>Outcome: </a:t>
            </a:r>
            <a:r>
              <a:rPr lang="en-US" altLang="en-US" sz="2400" dirty="0"/>
              <a:t>Subcortical volumes (14) from high-resolution structural T1-weighted images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en-U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 b="1" dirty="0"/>
              <a:t>Statistical analysis: </a:t>
            </a:r>
            <a:r>
              <a:rPr lang="en-US" altLang="en-US" sz="2400" dirty="0"/>
              <a:t>Weighted quantile sum (WQS) regression to generate a subcortical volume index (representing 14 subcortical brain regions volumes) and investigated associations between the subcortical index and PM2.5.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08E7C6-42CC-3049-AC04-442B72A3AA2F}"/>
              </a:ext>
            </a:extLst>
          </p:cNvPr>
          <p:cNvSpPr/>
          <p:nvPr/>
        </p:nvSpPr>
        <p:spPr>
          <a:xfrm>
            <a:off x="6349222" y="12654589"/>
            <a:ext cx="67261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 b="1" dirty="0"/>
              <a:t>Exposure: </a:t>
            </a:r>
            <a:r>
              <a:rPr lang="en-US" altLang="en-US" sz="2400" dirty="0"/>
              <a:t>We estimated average prenatal PM2.5 levels using a satellite-based gradient boosting hybrid model at a 1x1 km spatial resolution. </a:t>
            </a:r>
          </a:p>
        </p:txBody>
      </p:sp>
      <p:sp>
        <p:nvSpPr>
          <p:cNvPr id="64" name="Text Box 9">
            <a:extLst>
              <a:ext uri="{FF2B5EF4-FFF2-40B4-BE49-F238E27FC236}">
                <a16:creationId xmlns:a16="http://schemas.microsoft.com/office/drawing/2014/main" id="{6DDEB9B6-0BF2-3E4B-8716-0B8DCACCE300}"/>
              </a:ext>
            </a:extLst>
          </p:cNvPr>
          <p:cNvSpPr txBox="1"/>
          <p:nvPr/>
        </p:nvSpPr>
        <p:spPr>
          <a:xfrm>
            <a:off x="627206" y="36302730"/>
            <a:ext cx="12723308" cy="1054394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2000" b="1" dirty="0"/>
              <a:t>Figure 3. </a:t>
            </a:r>
            <a:r>
              <a:rPr lang="en-US" sz="2000" dirty="0"/>
              <a:t>Associations between prenatal PM</a:t>
            </a:r>
            <a:r>
              <a:rPr lang="en-US" sz="2000" baseline="-25000" dirty="0"/>
              <a:t>2.5</a:t>
            </a:r>
            <a:r>
              <a:rPr lang="en-US" sz="2000" dirty="0"/>
              <a:t> and the WQS subcortical volumes index from weighted quantile sum (WQS) regression among 238 HBN participants. (A) Regression lines and standard errors between PM</a:t>
            </a:r>
            <a:r>
              <a:rPr lang="en-US" sz="2000" baseline="-25000" dirty="0"/>
              <a:t>2.5</a:t>
            </a:r>
            <a:r>
              <a:rPr lang="en-US" sz="2000" dirty="0"/>
              <a:t> and the WQS index. (B) Estimated weights contributing to overall effect. 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51502D9B-38CF-A644-9061-C40F84E25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006881" y="8882781"/>
            <a:ext cx="2067748" cy="1611867"/>
          </a:xfrm>
          <a:prstGeom prst="rect">
            <a:avLst/>
          </a:prstGeom>
        </p:spPr>
      </p:pic>
      <p:pic>
        <p:nvPicPr>
          <p:cNvPr id="45" name="Picture 2" descr="air pollution ">
            <a:extLst>
              <a:ext uri="{FF2B5EF4-FFF2-40B4-BE49-F238E27FC236}">
                <a16:creationId xmlns:a16="http://schemas.microsoft.com/office/drawing/2014/main" id="{4EB76C54-5F2E-4C46-856C-C8E6E9C2A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735" y="9070774"/>
            <a:ext cx="3517863" cy="142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626E689-8D29-394F-8720-710A4F246FA3}"/>
              </a:ext>
            </a:extLst>
          </p:cNvPr>
          <p:cNvCxnSpPr>
            <a:cxnSpLocks/>
          </p:cNvCxnSpPr>
          <p:nvPr/>
        </p:nvCxnSpPr>
        <p:spPr>
          <a:xfrm flipH="1">
            <a:off x="6193302" y="9675472"/>
            <a:ext cx="1425196" cy="0"/>
          </a:xfrm>
          <a:prstGeom prst="straightConnector1">
            <a:avLst/>
          </a:prstGeom>
          <a:ln w="38100">
            <a:headEnd type="triangle"/>
            <a:tailEnd type="triangle"/>
          </a:ln>
          <a:effectLst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53" name="Picture 52" descr="Chart, histogram&#10;&#10;Description automatically generated">
            <a:extLst>
              <a:ext uri="{FF2B5EF4-FFF2-40B4-BE49-F238E27FC236}">
                <a16:creationId xmlns:a16="http://schemas.microsoft.com/office/drawing/2014/main" id="{AAEEC077-6492-8649-ABC9-531943676F5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6" t="4648" r="4782" b="4045"/>
          <a:stretch/>
        </p:blipFill>
        <p:spPr>
          <a:xfrm>
            <a:off x="8504279" y="21969450"/>
            <a:ext cx="4109325" cy="4340995"/>
          </a:xfrm>
          <a:prstGeom prst="rect">
            <a:avLst/>
          </a:prstGeom>
        </p:spPr>
      </p:pic>
      <p:sp>
        <p:nvSpPr>
          <p:cNvPr id="62" name="Text Box 9">
            <a:extLst>
              <a:ext uri="{FF2B5EF4-FFF2-40B4-BE49-F238E27FC236}">
                <a16:creationId xmlns:a16="http://schemas.microsoft.com/office/drawing/2014/main" id="{A114274C-5389-184E-888A-43A37A129F82}"/>
              </a:ext>
            </a:extLst>
          </p:cNvPr>
          <p:cNvSpPr txBox="1"/>
          <p:nvPr/>
        </p:nvSpPr>
        <p:spPr>
          <a:xfrm>
            <a:off x="8153315" y="26348577"/>
            <a:ext cx="5165571" cy="1054394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1" dirty="0"/>
              <a:t>Figure 2. </a:t>
            </a:r>
            <a:r>
              <a:rPr lang="en-US" sz="2000" dirty="0"/>
              <a:t>PM</a:t>
            </a:r>
            <a:r>
              <a:rPr lang="en-US" sz="2000" baseline="-25000" dirty="0"/>
              <a:t>2.5</a:t>
            </a:r>
            <a:r>
              <a:rPr lang="en-US" sz="2000" dirty="0"/>
              <a:t> exposure profile from 37 weeks (~259 days) before birth to birth (time 0) in 3 HBN subjects. Individual PM2.5 ranges 2 to 37 µg/m3.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C2836A9-295D-8745-9521-5D3FB6B95D01}"/>
              </a:ext>
            </a:extLst>
          </p:cNvPr>
          <p:cNvGrpSpPr/>
          <p:nvPr/>
        </p:nvGrpSpPr>
        <p:grpSpPr>
          <a:xfrm>
            <a:off x="2422735" y="16755799"/>
            <a:ext cx="9524280" cy="4249205"/>
            <a:chOff x="1053556" y="2899771"/>
            <a:chExt cx="7252101" cy="3127051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59E537AB-6AEB-4346-B425-13BD3DECA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05101" y="2899771"/>
              <a:ext cx="1700556" cy="2296054"/>
            </a:xfrm>
            <a:prstGeom prst="rect">
              <a:avLst/>
            </a:prstGeom>
          </p:spPr>
        </p:pic>
        <p:pic>
          <p:nvPicPr>
            <p:cNvPr id="69" name="Picture 4">
              <a:extLst>
                <a:ext uri="{FF2B5EF4-FFF2-40B4-BE49-F238E27FC236}">
                  <a16:creationId xmlns:a16="http://schemas.microsoft.com/office/drawing/2014/main" id="{426636A2-B23D-694A-BE68-F38ABF66DC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3556" y="3333159"/>
              <a:ext cx="2011594" cy="1921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55ECD34A-617B-B749-BA40-5BDDA9C158F8}"/>
                </a:ext>
              </a:extLst>
            </p:cNvPr>
            <p:cNvGrpSpPr/>
            <p:nvPr/>
          </p:nvGrpSpPr>
          <p:grpSpPr>
            <a:xfrm>
              <a:off x="1780663" y="3628441"/>
              <a:ext cx="6254255" cy="2398381"/>
              <a:chOff x="1569101" y="3019904"/>
              <a:chExt cx="6310768" cy="2346588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BDE7483A-BBA1-A34A-A65E-10D881F00635}"/>
                  </a:ext>
                </a:extLst>
              </p:cNvPr>
              <p:cNvSpPr/>
              <p:nvPr/>
            </p:nvSpPr>
            <p:spPr>
              <a:xfrm>
                <a:off x="2915462" y="3977086"/>
                <a:ext cx="212652" cy="4344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6D700147-2DE1-9947-9022-194CD119C821}"/>
                  </a:ext>
                </a:extLst>
              </p:cNvPr>
              <p:cNvSpPr/>
              <p:nvPr/>
            </p:nvSpPr>
            <p:spPr>
              <a:xfrm>
                <a:off x="6442371" y="4061061"/>
                <a:ext cx="229454" cy="4344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FAD07682-9A1A-7F4E-B229-62A2494BFCA4}"/>
                  </a:ext>
                </a:extLst>
              </p:cNvPr>
              <p:cNvSpPr/>
              <p:nvPr/>
            </p:nvSpPr>
            <p:spPr>
              <a:xfrm>
                <a:off x="6557098" y="4502456"/>
                <a:ext cx="1322771" cy="86403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  <a:latin typeface="+mj-lt"/>
                  </a:rPr>
                  <a:t>Gestational average PM</a:t>
                </a:r>
                <a:r>
                  <a:rPr lang="en-US" sz="1600" baseline="-25000" dirty="0">
                    <a:solidFill>
                      <a:schemeClr val="tx1"/>
                    </a:solidFill>
                    <a:latin typeface="+mj-lt"/>
                  </a:rPr>
                  <a:t>2.5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B4806A4-7AD8-DF40-B119-F83527FA9562}"/>
                  </a:ext>
                </a:extLst>
              </p:cNvPr>
              <p:cNvSpPr txBox="1"/>
              <p:nvPr/>
            </p:nvSpPr>
            <p:spPr>
              <a:xfrm>
                <a:off x="4177111" y="3019904"/>
                <a:ext cx="1562980" cy="814332"/>
              </a:xfrm>
              <a:prstGeom prst="round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  <a:latin typeface="+mj-lt"/>
                    <a:cs typeface="Arial" panose="020B0604020202020204" pitchFamily="34" charset="0"/>
                  </a:rPr>
                  <a:t>WQS-SCV Index</a:t>
                </a:r>
                <a:endParaRPr lang="en-US" dirty="0">
                  <a:solidFill>
                    <a:schemeClr val="tx1"/>
                  </a:solidFill>
                  <a:latin typeface="+mj-lt"/>
                  <a:cs typeface="Arial" panose="020B0604020202020204" pitchFamily="34" charset="0"/>
                </a:endParaRPr>
              </a:p>
            </p:txBody>
          </p:sp>
          <p:cxnSp>
            <p:nvCxnSpPr>
              <p:cNvPr id="77" name="Straight Arrow Connector 76">
                <a:extLst>
                  <a:ext uri="{FF2B5EF4-FFF2-40B4-BE49-F238E27FC236}">
                    <a16:creationId xmlns:a16="http://schemas.microsoft.com/office/drawing/2014/main" id="{CA79AC97-1B4E-D046-926E-8CDD367D763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75956" y="3372683"/>
                <a:ext cx="670962" cy="143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FF0D41F4-CFD3-B742-9CDB-1FE4729E422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569101" y="3206324"/>
                <a:ext cx="2530376" cy="559490"/>
                <a:chOff x="4617142" y="27211072"/>
                <a:chExt cx="5714498" cy="1496168"/>
              </a:xfrm>
            </p:grpSpPr>
            <p:cxnSp>
              <p:nvCxnSpPr>
                <p:cNvPr id="82" name="Curved Connector 81">
                  <a:extLst>
                    <a:ext uri="{FF2B5EF4-FFF2-40B4-BE49-F238E27FC236}">
                      <a16:creationId xmlns:a16="http://schemas.microsoft.com/office/drawing/2014/main" id="{4529FB26-454D-E742-A805-D72FE533EB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72961" y="27398555"/>
                  <a:ext cx="5058679" cy="284777"/>
                </a:xfrm>
                <a:prstGeom prst="curvedConnector3">
                  <a:avLst>
                    <a:gd name="adj1" fmla="val 50000"/>
                  </a:avLst>
                </a:prstGeom>
                <a:ln w="28575">
                  <a:solidFill>
                    <a:srgbClr val="1525D9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Curved Connector 82">
                  <a:extLst>
                    <a:ext uri="{FF2B5EF4-FFF2-40B4-BE49-F238E27FC236}">
                      <a16:creationId xmlns:a16="http://schemas.microsoft.com/office/drawing/2014/main" id="{9AD3434C-BC02-FF45-9190-164C4FF288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24358" y="27551951"/>
                  <a:ext cx="4607282" cy="232521"/>
                </a:xfrm>
                <a:prstGeom prst="curvedConnector3">
                  <a:avLst>
                    <a:gd name="adj1" fmla="val 50000"/>
                  </a:avLst>
                </a:prstGeom>
                <a:ln w="28575">
                  <a:solidFill>
                    <a:srgbClr val="EC4299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Curved Connector 83">
                  <a:extLst>
                    <a:ext uri="{FF2B5EF4-FFF2-40B4-BE49-F238E27FC236}">
                      <a16:creationId xmlns:a16="http://schemas.microsoft.com/office/drawing/2014/main" id="{F75BF519-FBAF-F34C-ACF6-B14E9FC7DA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39296" y="27620518"/>
                  <a:ext cx="4292344" cy="245780"/>
                </a:xfrm>
                <a:prstGeom prst="curvedConnector3">
                  <a:avLst>
                    <a:gd name="adj1" fmla="val 50000"/>
                  </a:avLst>
                </a:prstGeom>
                <a:ln w="28575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Curved Connector 84">
                  <a:extLst>
                    <a:ext uri="{FF2B5EF4-FFF2-40B4-BE49-F238E27FC236}">
                      <a16:creationId xmlns:a16="http://schemas.microsoft.com/office/drawing/2014/main" id="{19457479-3693-6842-9760-2DDEF849F6B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883891" y="27932693"/>
                  <a:ext cx="5447749" cy="22628"/>
                </a:xfrm>
                <a:prstGeom prst="curvedConnector3">
                  <a:avLst>
                    <a:gd name="adj1" fmla="val 50000"/>
                  </a:avLst>
                </a:prstGeom>
                <a:ln w="28575">
                  <a:solidFill>
                    <a:srgbClr val="2DD0F7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Curved Connector 85">
                  <a:extLst>
                    <a:ext uri="{FF2B5EF4-FFF2-40B4-BE49-F238E27FC236}">
                      <a16:creationId xmlns:a16="http://schemas.microsoft.com/office/drawing/2014/main" id="{2C1B6C3E-4F40-5840-8D9D-F159BDC5D3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724358" y="28040403"/>
                  <a:ext cx="4607282" cy="120678"/>
                </a:xfrm>
                <a:prstGeom prst="curvedConnector3">
                  <a:avLst>
                    <a:gd name="adj1" fmla="val 50000"/>
                  </a:avLst>
                </a:prstGeom>
                <a:ln w="28575">
                  <a:solidFill>
                    <a:srgbClr val="9336E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Curved Connector 86">
                  <a:extLst>
                    <a:ext uri="{FF2B5EF4-FFF2-40B4-BE49-F238E27FC236}">
                      <a16:creationId xmlns:a16="http://schemas.microsoft.com/office/drawing/2014/main" id="{431CC2BE-A97B-A44B-95F1-7CA336A1D3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17142" y="28130435"/>
                  <a:ext cx="5714498" cy="270035"/>
                </a:xfrm>
                <a:prstGeom prst="curvedConnector3">
                  <a:avLst>
                    <a:gd name="adj1" fmla="val 50000"/>
                  </a:avLst>
                </a:prstGeom>
                <a:ln w="28575">
                  <a:solidFill>
                    <a:srgbClr val="EC8C2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Curved Connector 87">
                  <a:extLst>
                    <a:ext uri="{FF2B5EF4-FFF2-40B4-BE49-F238E27FC236}">
                      <a16:creationId xmlns:a16="http://schemas.microsoft.com/office/drawing/2014/main" id="{6C70EE60-D7D2-FF4F-9352-217A2892D87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11702" y="28229648"/>
                  <a:ext cx="4419938" cy="477592"/>
                </a:xfrm>
                <a:prstGeom prst="curvedConnector3">
                  <a:avLst>
                    <a:gd name="adj1" fmla="val 50000"/>
                  </a:avLst>
                </a:prstGeom>
                <a:ln w="28575">
                  <a:solidFill>
                    <a:srgbClr val="4DEF4A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Curved Connector 88">
                  <a:extLst>
                    <a:ext uri="{FF2B5EF4-FFF2-40B4-BE49-F238E27FC236}">
                      <a16:creationId xmlns:a16="http://schemas.microsoft.com/office/drawing/2014/main" id="{AD553FE5-83E9-1D43-8EA3-B2F4A5D681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617142" y="27211072"/>
                  <a:ext cx="5714498" cy="378772"/>
                </a:xfrm>
                <a:prstGeom prst="curvedConnector3">
                  <a:avLst>
                    <a:gd name="adj1" fmla="val 50000"/>
                  </a:avLst>
                </a:prstGeom>
                <a:ln w="28575">
                  <a:solidFill>
                    <a:srgbClr val="EC4299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90" name="Picture 89">
            <a:extLst>
              <a:ext uri="{FF2B5EF4-FFF2-40B4-BE49-F238E27FC236}">
                <a16:creationId xmlns:a16="http://schemas.microsoft.com/office/drawing/2014/main" id="{4132DB19-DEF4-CA43-BBC5-3A8F2BE7E2B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6195" b="-637"/>
          <a:stretch/>
        </p:blipFill>
        <p:spPr>
          <a:xfrm>
            <a:off x="487665" y="21975002"/>
            <a:ext cx="7056214" cy="4973562"/>
          </a:xfrm>
          <a:prstGeom prst="rect">
            <a:avLst/>
          </a:prstGeom>
        </p:spPr>
      </p:pic>
      <p:sp>
        <p:nvSpPr>
          <p:cNvPr id="91" name="Text Box 9">
            <a:extLst>
              <a:ext uri="{FF2B5EF4-FFF2-40B4-BE49-F238E27FC236}">
                <a16:creationId xmlns:a16="http://schemas.microsoft.com/office/drawing/2014/main" id="{D2F1ADF7-7BF8-944C-AA40-A4FB6C649463}"/>
              </a:ext>
            </a:extLst>
          </p:cNvPr>
          <p:cNvSpPr txBox="1"/>
          <p:nvPr/>
        </p:nvSpPr>
        <p:spPr>
          <a:xfrm>
            <a:off x="623423" y="26348577"/>
            <a:ext cx="6964201" cy="1054394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2000" b="1" dirty="0"/>
              <a:t>Figure 1. </a:t>
            </a:r>
            <a:r>
              <a:rPr lang="en-US" sz="2000" dirty="0"/>
              <a:t>PM</a:t>
            </a:r>
            <a:r>
              <a:rPr lang="en-US" sz="2000" baseline="-25000" dirty="0"/>
              <a:t>2.5</a:t>
            </a:r>
            <a:r>
              <a:rPr lang="en-US" sz="2000" dirty="0"/>
              <a:t> Distribution of prenatal average PM2.5 among 557 participants enrolled in HBN, stratified by Dx. </a:t>
            </a:r>
          </a:p>
        </p:txBody>
      </p:sp>
      <p:pic>
        <p:nvPicPr>
          <p:cNvPr id="92" name="Picture 91" descr="Chart, scatter chart&#10;&#10;Description automatically generated">
            <a:extLst>
              <a:ext uri="{FF2B5EF4-FFF2-40B4-BE49-F238E27FC236}">
                <a16:creationId xmlns:a16="http://schemas.microsoft.com/office/drawing/2014/main" id="{115BE24B-9B4E-FF49-B3D6-61EFB5155C1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385" y="29552685"/>
            <a:ext cx="12045029" cy="67249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CAE5222-A792-554B-9EC7-20D713F02759}"/>
              </a:ext>
            </a:extLst>
          </p:cNvPr>
          <p:cNvSpPr/>
          <p:nvPr/>
        </p:nvSpPr>
        <p:spPr>
          <a:xfrm>
            <a:off x="402664" y="28386860"/>
            <a:ext cx="1294466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PM</a:t>
            </a:r>
            <a:r>
              <a:rPr lang="en-US" sz="2000" baseline="-25000" dirty="0"/>
              <a:t>2.5</a:t>
            </a:r>
            <a:r>
              <a:rPr lang="en-US" sz="2000" dirty="0"/>
              <a:t> was positively associated with the subcortical index (</a:t>
            </a:r>
            <a:r>
              <a:rPr lang="el-GR" sz="2000" dirty="0"/>
              <a:t>β = 0.19 [95% </a:t>
            </a:r>
            <a:r>
              <a:rPr lang="en-US" sz="2000" dirty="0"/>
              <a:t>CI 0.18, 0.20), indicating higher prenatal exposure to PM</a:t>
            </a:r>
            <a:r>
              <a:rPr lang="en-US" sz="2000" baseline="-25000" dirty="0"/>
              <a:t>2.5</a:t>
            </a:r>
            <a:r>
              <a:rPr lang="en-US" sz="2000" dirty="0"/>
              <a:t> is associated with increased subcortical volumes. This association is driven mainly by volumetric changes in the thalamus and pallidum.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yout">
  <a:themeElements>
    <a:clrScheme name="Layou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Layout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Layou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ayout">
  <a:themeElements>
    <a:clrScheme name="Layou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Layout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Layou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04C01A47424E45B0642BA918652587" ma:contentTypeVersion="15" ma:contentTypeDescription="Create a new document." ma:contentTypeScope="" ma:versionID="39844c33f9190b24a0adfd3c4f5c6fd6">
  <xsd:schema xmlns:xsd="http://www.w3.org/2001/XMLSchema" xmlns:xs="http://www.w3.org/2001/XMLSchema" xmlns:p="http://schemas.microsoft.com/office/2006/metadata/properties" xmlns:ns1="http://schemas.microsoft.com/sharepoint/v3" xmlns:ns2="eb3f7de7-c935-4ca6-a12c-1f73773710ec" xmlns:ns3="2c52df76-e0b5-4065-8d99-05a915cc3767" targetNamespace="http://schemas.microsoft.com/office/2006/metadata/properties" ma:root="true" ma:fieldsID="373be950eef7e09e076d4686ddf43150" ns1:_="" ns2:_="" ns3:_="">
    <xsd:import namespace="http://schemas.microsoft.com/sharepoint/v3"/>
    <xsd:import namespace="eb3f7de7-c935-4ca6-a12c-1f73773710ec"/>
    <xsd:import namespace="2c52df76-e0b5-4065-8d99-05a915cc3767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KenesDocumentTypeId" minOccurs="0"/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1:_ip_UnifiedCompliancePolicyProperties" minOccurs="0"/>
                <xsd:element ref="ns1:_ip_UnifiedCompliancePolicyUIAc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  <xsd:element name="_ip_UnifiedCompliancePolicyProperties" ma:index="21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2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3f7de7-c935-4ca6-a12c-1f73773710ec" elementFormDefault="qualified">
    <xsd:import namespace="http://schemas.microsoft.com/office/2006/documentManagement/types"/>
    <xsd:import namespace="http://schemas.microsoft.com/office/infopath/2007/PartnerControls"/>
    <xsd:element name="KenesDocumentTypeId" ma:index="10" nillable="true" ma:displayName="KenesDocumentTypeId" ma:list="{5ca2ab15-5c4e-45db-95e6-5cb4dd45d1b1}" ma:internalName="KenesDocumentTypeId" ma:showField="Title" ma:web="eb3f7de7-c935-4ca6-a12c-1f73773710ec">
      <xsd:simpleType>
        <xsd:restriction base="dms:Lookup"/>
      </xsd:simpleType>
    </xsd:element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52df76-e0b5-4065-8d99-05a915cc37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KenesDocumentTypeId xmlns="eb3f7de7-c935-4ca6-a12c-1f73773710ec" xsi:nil="true"/>
    <PublishingExpirationDate xmlns="http://schemas.microsoft.com/sharepoint/v3" xsi:nil="true"/>
    <PublishingStartDate xmlns="http://schemas.microsoft.com/sharepoint/v3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BCE11BAF-FF5B-4E0C-9A99-75425903080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D065EC6-905F-45D6-8C91-323791AF19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eb3f7de7-c935-4ca6-a12c-1f73773710ec"/>
    <ds:schemaRef ds:uri="2c52df76-e0b5-4065-8d99-05a915cc37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FC28B38-219B-4FAE-B067-6BDE781D7F18}">
  <ds:schemaRefs>
    <ds:schemaRef ds:uri="http://purl.org/dc/terms/"/>
    <ds:schemaRef ds:uri="eb3f7de7-c935-4ca6-a12c-1f73773710ec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2c52df76-e0b5-4065-8d99-05a915cc3767"/>
    <ds:schemaRef ds:uri="http://purl.org/dc/elements/1.1/"/>
    <ds:schemaRef ds:uri="http://schemas.microsoft.com/sharepoint/v3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1361</TotalTime>
  <Words>535</Words>
  <Application>Microsoft Macintosh PowerPoint</Application>
  <PresentationFormat>Custom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Microsoft YaHei</vt:lpstr>
      <vt:lpstr>Arial</vt:lpstr>
      <vt:lpstr>Avenir Next</vt:lpstr>
      <vt:lpstr>Times New Roman</vt:lpstr>
      <vt:lpstr>Layout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Adam Wojtkowski</dc:creator>
  <cp:lastModifiedBy>Rechtman, Elza</cp:lastModifiedBy>
  <cp:revision>57</cp:revision>
  <dcterms:modified xsi:type="dcterms:W3CDTF">2022-04-18T19:02:08Z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0x0101009804C01A47424E45B0642BA918652587</vt:lpwstr>
  </property>
</Properties>
</file>